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7"/>
  </p:notesMasterIdLst>
  <p:sldIdLst>
    <p:sldId id="256" r:id="rId2"/>
    <p:sldId id="257" r:id="rId3"/>
    <p:sldId id="258" r:id="rId4"/>
    <p:sldId id="260" r:id="rId5"/>
    <p:sldId id="261" r:id="rId6"/>
    <p:sldId id="259" r:id="rId7"/>
    <p:sldId id="262" r:id="rId8"/>
    <p:sldId id="265" r:id="rId9"/>
    <p:sldId id="263" r:id="rId10"/>
    <p:sldId id="264" r:id="rId11"/>
    <p:sldId id="270" r:id="rId12"/>
    <p:sldId id="266" r:id="rId13"/>
    <p:sldId id="267" r:id="rId14"/>
    <p:sldId id="268" r:id="rId15"/>
    <p:sldId id="271" r:id="rId16"/>
  </p:sldIdLst>
  <p:sldSz cx="10160000" cy="5715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Consolas" panose="020B0609020204030204" pitchFamily="49" charset="0"/>
      <p:regular r:id="rId24"/>
      <p:bold r:id="rId25"/>
      <p:italic r:id="rId26"/>
      <p:boldItalic r:id="rId27"/>
    </p:embeddedFont>
    <p:embeddedFont>
      <p:font typeface="DejaVu Sans" panose="020B0604020202020204" charset="0"/>
      <p:regular r:id="rId28"/>
      <p:bold r:id="rId29"/>
      <p:italic r:id="rId30"/>
      <p:boldItalic r:id="rId31"/>
    </p:embeddedFont>
    <p:embeddedFont>
      <p:font typeface="JetBrains Mono" panose="020B0509020102050004" pitchFamily="49" charset="0"/>
      <p:regular r:id="rId32"/>
      <p:bold r:id="rId33"/>
      <p:italic r:id="rId34"/>
      <p:boldItalic r:id="rId35"/>
    </p:embeddedFont>
    <p:embeddedFont>
      <p:font typeface="Lato" panose="020F0502020204030203" pitchFamily="34" charset="0"/>
      <p:regular r:id="rId36"/>
      <p:bold r:id="rId37"/>
      <p:italic r:id="rId38"/>
      <p:boldItalic r:id="rId39"/>
    </p:embeddedFont>
    <p:embeddedFont>
      <p:font typeface="Lato Hairline" panose="020B0604020202020204" charset="0"/>
      <p:regular r:id="rId40"/>
      <p:italic r:id="rId41"/>
    </p:embeddedFont>
    <p:embeddedFont>
      <p:font typeface="Lato Heavy" panose="020B0604020202020204" charset="0"/>
      <p:bold r:id="rId42"/>
      <p:boldItalic r:id="rId43"/>
    </p:embeddedFont>
    <p:embeddedFont>
      <p:font typeface="Lato Light" panose="020F0502020204030203" pitchFamily="34" charset="0"/>
      <p:regular r:id="rId44"/>
      <p:italic r:id="rId45"/>
    </p:embeddedFont>
    <p:embeddedFont>
      <p:font typeface="Lato Semibold" panose="020F0502020204030203" pitchFamily="34" charset="0"/>
      <p:bold r:id="rId46"/>
      <p:boldItalic r:id="rId47"/>
    </p:embeddedFont>
    <p:embeddedFont>
      <p:font typeface="Marcellus SC" panose="020B0604020202020204" charset="0"/>
      <p:regular r:id="rId48"/>
    </p:embeddedFont>
    <p:embeddedFont>
      <p:font typeface="Segoe UI" panose="020B0502040204020203" pitchFamily="34" charset="0"/>
      <p:regular r:id="rId49"/>
      <p:bold r:id="rId50"/>
      <p:italic r:id="rId51"/>
      <p:boldItalic r:id="rId52"/>
    </p:embeddedFont>
    <p:embeddedFont>
      <p:font typeface="Trebuchet MS" panose="020B0603020202020204" pitchFamily="34" charset="0"/>
      <p:regular r:id="rId53"/>
      <p:bold r:id="rId54"/>
      <p:italic r:id="rId55"/>
      <p:boldItalic r:id="rId56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7D8CDF-E8CE-4126-A90C-137CE1656243}">
          <p14:sldIdLst>
            <p14:sldId id="256"/>
            <p14:sldId id="257"/>
            <p14:sldId id="258"/>
            <p14:sldId id="260"/>
            <p14:sldId id="261"/>
            <p14:sldId id="259"/>
            <p14:sldId id="262"/>
            <p14:sldId id="265"/>
            <p14:sldId id="263"/>
            <p14:sldId id="264"/>
            <p14:sldId id="270"/>
            <p14:sldId id="266"/>
            <p14:sldId id="267"/>
            <p14:sldId id="268"/>
            <p14:sldId id="27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4F4F"/>
    <a:srgbClr val="E27B26"/>
    <a:srgbClr val="FFFF53"/>
    <a:srgbClr val="E4664F"/>
    <a:srgbClr val="AB5DA5"/>
    <a:srgbClr val="4C6FA3"/>
    <a:srgbClr val="0B204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33" autoAdjust="0"/>
    <p:restoredTop sz="94660"/>
  </p:normalViewPr>
  <p:slideViewPr>
    <p:cSldViewPr snapToGrid="0">
      <p:cViewPr>
        <p:scale>
          <a:sx n="125" d="100"/>
          <a:sy n="125" d="100"/>
        </p:scale>
        <p:origin x="2976" y="132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9" Type="http://schemas.openxmlformats.org/officeDocument/2006/relationships/font" Target="fonts/font22.fntdata"/><Relationship Id="rId21" Type="http://schemas.openxmlformats.org/officeDocument/2006/relationships/font" Target="fonts/font4.fntdata"/><Relationship Id="rId34" Type="http://schemas.openxmlformats.org/officeDocument/2006/relationships/font" Target="fonts/font17.fntdata"/><Relationship Id="rId42" Type="http://schemas.openxmlformats.org/officeDocument/2006/relationships/font" Target="fonts/font25.fntdata"/><Relationship Id="rId47" Type="http://schemas.openxmlformats.org/officeDocument/2006/relationships/font" Target="fonts/font30.fntdata"/><Relationship Id="rId50" Type="http://schemas.openxmlformats.org/officeDocument/2006/relationships/font" Target="fonts/font33.fntdata"/><Relationship Id="rId55" Type="http://schemas.openxmlformats.org/officeDocument/2006/relationships/font" Target="fonts/font3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font" Target="fonts/font16.fntdata"/><Relationship Id="rId38" Type="http://schemas.openxmlformats.org/officeDocument/2006/relationships/font" Target="fonts/font21.fntdata"/><Relationship Id="rId46" Type="http://schemas.openxmlformats.org/officeDocument/2006/relationships/font" Target="fonts/font29.fntdata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41" Type="http://schemas.openxmlformats.org/officeDocument/2006/relationships/font" Target="fonts/font24.fntdata"/><Relationship Id="rId54" Type="http://schemas.openxmlformats.org/officeDocument/2006/relationships/font" Target="fonts/font3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font" Target="fonts/font15.fntdata"/><Relationship Id="rId37" Type="http://schemas.openxmlformats.org/officeDocument/2006/relationships/font" Target="fonts/font20.fntdata"/><Relationship Id="rId40" Type="http://schemas.openxmlformats.org/officeDocument/2006/relationships/font" Target="fonts/font23.fntdata"/><Relationship Id="rId45" Type="http://schemas.openxmlformats.org/officeDocument/2006/relationships/font" Target="fonts/font28.fntdata"/><Relationship Id="rId53" Type="http://schemas.openxmlformats.org/officeDocument/2006/relationships/font" Target="fonts/font36.fntdata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36" Type="http://schemas.openxmlformats.org/officeDocument/2006/relationships/font" Target="fonts/font19.fntdata"/><Relationship Id="rId49" Type="http://schemas.openxmlformats.org/officeDocument/2006/relationships/font" Target="fonts/font32.fntdata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font" Target="fonts/font14.fntdata"/><Relationship Id="rId44" Type="http://schemas.openxmlformats.org/officeDocument/2006/relationships/font" Target="fonts/font27.fntdata"/><Relationship Id="rId52" Type="http://schemas.openxmlformats.org/officeDocument/2006/relationships/font" Target="fonts/font35.fntdata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font" Target="fonts/font13.fntdata"/><Relationship Id="rId35" Type="http://schemas.openxmlformats.org/officeDocument/2006/relationships/font" Target="fonts/font18.fntdata"/><Relationship Id="rId43" Type="http://schemas.openxmlformats.org/officeDocument/2006/relationships/font" Target="fonts/font26.fntdata"/><Relationship Id="rId48" Type="http://schemas.openxmlformats.org/officeDocument/2006/relationships/font" Target="fonts/font31.fntdata"/><Relationship Id="rId56" Type="http://schemas.openxmlformats.org/officeDocument/2006/relationships/font" Target="fonts/font39.fntdata"/><Relationship Id="rId8" Type="http://schemas.openxmlformats.org/officeDocument/2006/relationships/slide" Target="slides/slide7.xml"/><Relationship Id="rId51" Type="http://schemas.openxmlformats.org/officeDocument/2006/relationships/font" Target="fonts/font34.fntdata"/><Relationship Id="rId3" Type="http://schemas.openxmlformats.org/officeDocument/2006/relationships/slide" Target="slides/slide2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6/22/2020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D3DE5FAB-0716-4A89-8246-1839F53C7C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667" y="1862667"/>
            <a:ext cx="4682065" cy="1989667"/>
          </a:xfrm>
        </p:spPr>
        <p:txBody>
          <a:bodyPr anchor="b">
            <a:normAutofit/>
          </a:bodyPr>
          <a:lstStyle>
            <a:lvl1pPr marL="0" algn="ctr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400" b="1" kern="1200" dirty="0">
                <a:solidFill>
                  <a:srgbClr val="FFFF53"/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7FFEA-B714-46C8-8691-0F213746993A}"/>
              </a:ext>
            </a:extLst>
          </p:cNvPr>
          <p:cNvSpPr txBox="1"/>
          <p:nvPr userDrawn="1"/>
        </p:nvSpPr>
        <p:spPr>
          <a:xfrm>
            <a:off x="7450978" y="4009094"/>
            <a:ext cx="1489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Luís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Oliveira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A0CE7B8-EF1A-483E-AD53-69D7E68944A8}"/>
              </a:ext>
            </a:extLst>
          </p:cNvPr>
          <p:cNvSpPr txBox="1">
            <a:spLocks/>
          </p:cNvSpPr>
          <p:nvPr userDrawn="1"/>
        </p:nvSpPr>
        <p:spPr>
          <a:xfrm>
            <a:off x="6690783" y="5384800"/>
            <a:ext cx="3009900" cy="23281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Summer 2020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A4FBBE-ABC4-47EB-ACF9-56632173728E}"/>
              </a:ext>
            </a:extLst>
          </p:cNvPr>
          <p:cNvSpPr txBox="1"/>
          <p:nvPr userDrawn="1"/>
        </p:nvSpPr>
        <p:spPr>
          <a:xfrm>
            <a:off x="6686550" y="2152782"/>
            <a:ext cx="3014134" cy="1079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 defTabSz="761970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667"/>
            </a:lvl2pPr>
            <a:lvl3pPr marL="761970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500"/>
            </a:lvl3pPr>
            <a:lvl4pPr marL="114295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4pPr>
            <a:lvl5pPr marL="152393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5pPr>
            <a:lvl6pPr marL="190492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6pPr>
            <a:lvl7pPr marL="228590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7pPr>
            <a:lvl8pPr marL="2666893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8pPr>
            <a:lvl9pPr marL="3047878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9pPr>
          </a:lstStyle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 0007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Computer Programming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9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6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30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240748941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322055886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>
  <p:cSld name="Title and Content (no ani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0"/>
            <a:ext cx="9990667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" y="495302"/>
            <a:ext cx="9990667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1566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FE727C23-BF5D-4F2B-B32D-EF48439146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kern="12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94EC74-BB7E-4DD1-8ED0-C2532C0D6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7"/>
            <a:ext cx="9668936" cy="4148402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8B8A354-EF1E-4AA8-84BD-CED0B0138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8200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624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55BCD8DB-43DD-40A0-B202-A7293BEFBD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976049"/>
            <a:ext cx="8763000" cy="2148151"/>
          </a:xfrm>
        </p:spPr>
        <p:txBody>
          <a:bodyPr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500" kern="1200" dirty="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155687"/>
            <a:ext cx="8763000" cy="1250156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800" kern="1200" smtClean="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CF8ACC2-DB1E-4D9F-9E27-81D23A7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</p:spTree>
    <p:extLst>
      <p:ext uri="{BB962C8B-B14F-4D97-AF65-F5344CB8AC3E}">
        <p14:creationId xmlns:p14="http://schemas.microsoft.com/office/powerpoint/2010/main" val="2811819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93DEAFF-0805-4387-A81F-C5B1BE2102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83444" y="5274261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1026160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563" y="5335062"/>
            <a:ext cx="684742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1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0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00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6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" y="304271"/>
            <a:ext cx="99568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" y="1521354"/>
            <a:ext cx="99568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6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 0007 – Summer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6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66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4000" dirty="0"/>
              <a:t>Functions</a:t>
            </a:r>
            <a:r>
              <a:rPr lang="en" sz="4000" dirty="0"/>
              <a:t>!</a:t>
            </a:r>
            <a:br>
              <a:rPr lang="en" sz="4000" dirty="0"/>
            </a:br>
            <a:r>
              <a:rPr lang="en-GB" sz="4000" dirty="0"/>
              <a:t>aka Methods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CBD29C-41C8-4F92-AF93-90AEDE70CA38}"/>
              </a:ext>
            </a:extLst>
          </p:cNvPr>
          <p:cNvSpPr/>
          <p:nvPr/>
        </p:nvSpPr>
        <p:spPr>
          <a:xfrm>
            <a:off x="7745256" y="712266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#5</a:t>
            </a:r>
            <a:endParaRPr lang="en-US" sz="2800" b="1" dirty="0">
              <a:solidFill>
                <a:schemeClr val="bg1">
                  <a:lumMod val="85000"/>
                </a:schemeClr>
              </a:solidFill>
              <a:latin typeface="Segoe UI" panose="020B0502040204020203" pitchFamily="34" charset="0"/>
              <a:ea typeface="Lato Black" panose="020F050202020403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ABAF-6610-4B8A-86CA-2B01B6F9A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Same names, but not necessary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D000B9-A504-46E7-85C6-39AC43481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It’s common for variable names to match with the function arguments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F16A3-23AC-4D8E-B91D-700876CFC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180FFBA-EDAF-4CF2-99BD-EE4776001C6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290" y="1500087"/>
            <a:ext cx="6647974" cy="224676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void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sayHello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(String name) 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System.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"Hello "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+ name)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void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main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(String []args){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String name =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"Luis"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sayHello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(name)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8ACF9F13-5786-4A8E-8EAE-B26A179BF2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17290" y="3929895"/>
            <a:ext cx="6186309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void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main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(String []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args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String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blargh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"Luis"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sayHello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lang="en-US" altLang="en-US" sz="20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blargh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7238FD7C-22F5-4593-811E-C1CEDA8B4C62}"/>
              </a:ext>
            </a:extLst>
          </p:cNvPr>
          <p:cNvSpPr/>
          <p:nvPr/>
        </p:nvSpPr>
        <p:spPr>
          <a:xfrm>
            <a:off x="5480050" y="4594545"/>
            <a:ext cx="2568227" cy="84182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Terrible variable name!</a:t>
            </a:r>
          </a:p>
          <a:p>
            <a:pPr algn="ctr"/>
            <a:r>
              <a:rPr lang="en-GB" dirty="0"/>
              <a:t>But valid!</a:t>
            </a:r>
          </a:p>
        </p:txBody>
      </p:sp>
    </p:spTree>
    <p:extLst>
      <p:ext uri="{BB962C8B-B14F-4D97-AF65-F5344CB8AC3E}">
        <p14:creationId xmlns:p14="http://schemas.microsoft.com/office/powerpoint/2010/main" val="54279526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ABAF-6610-4B8A-86CA-2B01B6F9A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They have no clue!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D000B9-A504-46E7-85C6-39AC43481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Functions don’t know values of variables declared in other functions! </a:t>
            </a:r>
          </a:p>
          <a:p>
            <a:pPr lvl="1"/>
            <a:r>
              <a:rPr lang="en-GB" sz="4400" dirty="0"/>
              <a:t>EVER!</a:t>
            </a:r>
          </a:p>
          <a:p>
            <a:pPr lvl="1"/>
            <a:r>
              <a:rPr lang="en-GB" sz="4400" dirty="0"/>
              <a:t>Not even when called recursively</a:t>
            </a:r>
          </a:p>
          <a:p>
            <a:r>
              <a:rPr lang="en-GB" dirty="0">
                <a:solidFill>
                  <a:prstClr val="black"/>
                </a:solidFill>
              </a:rPr>
              <a:t>This is on purpose!</a:t>
            </a:r>
          </a:p>
          <a:p>
            <a:pPr lvl="1"/>
            <a:r>
              <a:rPr lang="en-GB" dirty="0">
                <a:solidFill>
                  <a:prstClr val="black"/>
                </a:solidFill>
              </a:rPr>
              <a:t>Imagine having to remember all about variables in your 1,000,000 line code!</a:t>
            </a:r>
          </a:p>
          <a:p>
            <a:r>
              <a:rPr lang="en-GB" dirty="0">
                <a:solidFill>
                  <a:prstClr val="black"/>
                </a:solidFill>
              </a:rPr>
              <a:t>Isolation and abstraction</a:t>
            </a:r>
          </a:p>
          <a:p>
            <a:pPr lvl="1"/>
            <a:r>
              <a:rPr lang="en-GB" dirty="0">
                <a:solidFill>
                  <a:prstClr val="black"/>
                </a:solidFill>
              </a:rPr>
              <a:t>These are the cornerstones (yes, 2!) of functions!</a:t>
            </a:r>
          </a:p>
          <a:p>
            <a:r>
              <a:rPr lang="en-GB" dirty="0">
                <a:solidFill>
                  <a:prstClr val="black"/>
                </a:solidFill>
              </a:rPr>
              <a:t>About recursive……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F16A3-23AC-4D8E-B91D-700876CFC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963145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DEDB719B-F147-492E-8428-E742A45A5A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Recursive functions</a:t>
            </a: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E9173BC-A67E-4743-B53D-072D98F46F2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3BC44E6-F653-4F55-8616-C1D0FB569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12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E4B687F-8A83-4CC3-8E50-852572E3D3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1715370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E5B36BD6-5BD8-4A5F-BE53-4984D53AB7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Redefining the problem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6A405F-40E5-4432-BA44-441185A5E9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GB" smtClean="0"/>
              <a:pPr/>
              <a:t>13</a:t>
            </a:fld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520C43-7755-44D2-A814-652D72F6293C}"/>
              </a:ext>
            </a:extLst>
          </p:cNvPr>
          <p:cNvSpPr>
            <a:spLocks noGrp="1"/>
          </p:cNvSpPr>
          <p:nvPr>
            <p:ph type="ftr" sz="quarter" idx="4294967295"/>
          </p:nvPr>
        </p:nvSpPr>
        <p:spPr>
          <a:xfrm>
            <a:off x="0" y="5297488"/>
            <a:ext cx="3429000" cy="303212"/>
          </a:xfrm>
        </p:spPr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8773801-BD07-4AC3-BAD3-45EC13BEA234}"/>
              </a:ext>
            </a:extLst>
          </p:cNvPr>
          <p:cNvSpPr/>
          <p:nvPr/>
        </p:nvSpPr>
        <p:spPr>
          <a:xfrm>
            <a:off x="6204903" y="150332"/>
            <a:ext cx="1478280" cy="9296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Countdown from number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29571E7-208A-4D93-91F7-1BDE5EB0A264}"/>
              </a:ext>
            </a:extLst>
          </p:cNvPr>
          <p:cNvCxnSpPr>
            <a:cxnSpLocks/>
            <a:stCxn id="9" idx="3"/>
            <a:endCxn id="12" idx="1"/>
          </p:cNvCxnSpPr>
          <p:nvPr/>
        </p:nvCxnSpPr>
        <p:spPr>
          <a:xfrm>
            <a:off x="7683183" y="615152"/>
            <a:ext cx="330200" cy="10255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ectangle 11">
            <a:extLst>
              <a:ext uri="{FF2B5EF4-FFF2-40B4-BE49-F238E27FC236}">
                <a16:creationId xmlns:a16="http://schemas.microsoft.com/office/drawing/2014/main" id="{74848BCB-3B89-4519-A438-27C7569F039B}"/>
              </a:ext>
            </a:extLst>
          </p:cNvPr>
          <p:cNvSpPr/>
          <p:nvPr/>
        </p:nvSpPr>
        <p:spPr>
          <a:xfrm>
            <a:off x="8013383" y="430690"/>
            <a:ext cx="1148080" cy="5740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number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29A0CCC-984E-4EEA-9FB6-54442BC2FFDD}"/>
              </a:ext>
            </a:extLst>
          </p:cNvPr>
          <p:cNvSpPr/>
          <p:nvPr/>
        </p:nvSpPr>
        <p:spPr>
          <a:xfrm>
            <a:off x="7776849" y="1333814"/>
            <a:ext cx="1621148" cy="929640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Countdown from number-1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8058E2A3-E346-4A45-B621-65B0084E5D95}"/>
              </a:ext>
            </a:extLst>
          </p:cNvPr>
          <p:cNvCxnSpPr>
            <a:cxnSpLocks/>
            <a:stCxn id="12" idx="2"/>
            <a:endCxn id="13" idx="0"/>
          </p:cNvCxnSpPr>
          <p:nvPr/>
        </p:nvCxnSpPr>
        <p:spPr>
          <a:xfrm>
            <a:off x="8587423" y="1004730"/>
            <a:ext cx="0" cy="32908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65E6949A-3B5D-4706-A369-0B4680782333}"/>
              </a:ext>
            </a:extLst>
          </p:cNvPr>
          <p:cNvSpPr txBox="1">
            <a:spLocks/>
          </p:cNvSpPr>
          <p:nvPr/>
        </p:nvSpPr>
        <p:spPr>
          <a:xfrm>
            <a:off x="245533" y="717710"/>
            <a:ext cx="9668936" cy="4517814"/>
          </a:xfrm>
          <a:prstGeom prst="rect">
            <a:avLst/>
          </a:prstGeom>
        </p:spPr>
        <p:txBody>
          <a:bodyPr/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Solving problems with </a:t>
            </a:r>
            <a:r>
              <a:rPr lang="en-GB" b="1" dirty="0">
                <a:solidFill>
                  <a:srgbClr val="FF4F4F"/>
                </a:solidFill>
              </a:rPr>
              <a:t>recursion</a:t>
            </a:r>
            <a:r>
              <a:rPr lang="en-GB" dirty="0"/>
              <a:t>:</a:t>
            </a:r>
          </a:p>
          <a:p>
            <a:pPr lvl="1"/>
            <a:r>
              <a:rPr lang="en-GB" dirty="0"/>
              <a:t>The problem can be redefined as a simpler</a:t>
            </a:r>
            <a:br>
              <a:rPr lang="en-GB" dirty="0"/>
            </a:br>
            <a:r>
              <a:rPr lang="en-GB" dirty="0"/>
              <a:t>version of the same problem</a:t>
            </a:r>
          </a:p>
          <a:p>
            <a:pPr lvl="1"/>
            <a:r>
              <a:rPr lang="en-GB" dirty="0"/>
              <a:t>E.g.: Countdown from a number</a:t>
            </a:r>
          </a:p>
          <a:p>
            <a:r>
              <a:rPr lang="en-GB" dirty="0"/>
              <a:t>In code: The function calls itself </a:t>
            </a:r>
          </a:p>
          <a:p>
            <a:pPr lvl="1"/>
            <a:r>
              <a:rPr lang="en-GB" dirty="0"/>
              <a:t>Multiple times until it reaches the base case</a:t>
            </a:r>
            <a:br>
              <a:rPr lang="en-GB" dirty="0"/>
            </a:br>
            <a:r>
              <a:rPr lang="en-GB" b="1" u="sng" dirty="0">
                <a:solidFill>
                  <a:schemeClr val="accent1"/>
                </a:solidFill>
              </a:rPr>
              <a:t>Base case</a:t>
            </a:r>
            <a:r>
              <a:rPr lang="en-GB" dirty="0"/>
              <a:t>: problem with simple solution</a:t>
            </a:r>
          </a:p>
          <a:p>
            <a:r>
              <a:rPr lang="en-GB" dirty="0"/>
              <a:t>Usually improve readability</a:t>
            </a:r>
          </a:p>
          <a:p>
            <a:pPr lvl="1"/>
            <a:r>
              <a:rPr lang="en-GB" dirty="0"/>
              <a:t>Occasionally the opposite</a:t>
            </a:r>
          </a:p>
          <a:p>
            <a:r>
              <a:rPr lang="en-GB" dirty="0"/>
              <a:t>Are limited by number of recursive calls</a:t>
            </a:r>
          </a:p>
          <a:p>
            <a:pPr lvl="1"/>
            <a:r>
              <a:rPr lang="en-GB" dirty="0"/>
              <a:t>Memory limitation (by the OS </a:t>
            </a:r>
            <a:r>
              <a:rPr lang="en-GB" dirty="0">
                <a:sym typeface="Wingdings" panose="05000000000000000000" pitchFamily="2" charset="2"/>
              </a:rPr>
              <a:t> More memory will not help )</a:t>
            </a:r>
          </a:p>
          <a:p>
            <a:pPr lvl="2"/>
            <a:r>
              <a:rPr lang="en-GB" dirty="0">
                <a:sym typeface="Wingdings" panose="05000000000000000000" pitchFamily="2" charset="2"/>
              </a:rPr>
              <a:t>CS majors: Take CS449 for more details ;)</a:t>
            </a:r>
            <a:endParaRPr lang="en-GB" dirty="0"/>
          </a:p>
          <a:p>
            <a:endParaRPr lang="en-GB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E0E3977-93F6-4661-A357-4FBAE38D9AF9}"/>
              </a:ext>
            </a:extLst>
          </p:cNvPr>
          <p:cNvSpPr/>
          <p:nvPr/>
        </p:nvSpPr>
        <p:spPr>
          <a:xfrm>
            <a:off x="6204903" y="3019424"/>
            <a:ext cx="1478280" cy="9296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Countdown from 0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D818FBE7-9E98-4622-92E9-3DE9253002BB}"/>
              </a:ext>
            </a:extLst>
          </p:cNvPr>
          <p:cNvCxnSpPr>
            <a:cxnSpLocks/>
            <a:stCxn id="25" idx="3"/>
            <a:endCxn id="27" idx="1"/>
          </p:cNvCxnSpPr>
          <p:nvPr/>
        </p:nvCxnSpPr>
        <p:spPr>
          <a:xfrm>
            <a:off x="7683183" y="3484244"/>
            <a:ext cx="614680" cy="107638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ectangle 26">
            <a:extLst>
              <a:ext uri="{FF2B5EF4-FFF2-40B4-BE49-F238E27FC236}">
                <a16:creationId xmlns:a16="http://schemas.microsoft.com/office/drawing/2014/main" id="{83359063-35AA-4F53-AA6C-A389596DFA8F}"/>
              </a:ext>
            </a:extLst>
          </p:cNvPr>
          <p:cNvSpPr/>
          <p:nvPr/>
        </p:nvSpPr>
        <p:spPr>
          <a:xfrm>
            <a:off x="8297863" y="3304862"/>
            <a:ext cx="579120" cy="574040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GB" dirty="0"/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34932492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B4F320-A393-4A33-AC73-FEAD8B872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Anatomy of a recursive function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0A9E13-9C81-4232-B35B-81A289B5AC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 recursive function MUST have a </a:t>
            </a:r>
            <a:br>
              <a:rPr lang="en-GB" dirty="0"/>
            </a:br>
            <a:r>
              <a:rPr lang="en-GB" u="sng" dirty="0"/>
              <a:t>base case</a:t>
            </a:r>
            <a:r>
              <a:rPr lang="en-GB" dirty="0"/>
              <a:t> and a </a:t>
            </a:r>
            <a:r>
              <a:rPr lang="en-GB" u="sng" dirty="0"/>
              <a:t>recursive case</a:t>
            </a:r>
            <a:endParaRPr lang="en-GB" dirty="0"/>
          </a:p>
          <a:p>
            <a:pPr lvl="1"/>
            <a:r>
              <a:rPr lang="en-GB" dirty="0"/>
              <a:t>Without the recursive: it’s not recursive! duh!</a:t>
            </a:r>
          </a:p>
          <a:p>
            <a:pPr lvl="1"/>
            <a:r>
              <a:rPr lang="en-GB" dirty="0"/>
              <a:t>Without the base case: it’ll never end. </a:t>
            </a:r>
          </a:p>
          <a:p>
            <a:pPr lvl="2"/>
            <a:r>
              <a:rPr lang="en-GB" dirty="0"/>
              <a:t>Search google for recursion for an example</a:t>
            </a:r>
          </a:p>
          <a:p>
            <a:r>
              <a:rPr lang="en-GB" dirty="0"/>
              <a:t>The recursive case MUST (usually) reduce </a:t>
            </a:r>
            <a:br>
              <a:rPr lang="en-GB" dirty="0"/>
            </a:br>
            <a:r>
              <a:rPr lang="en-GB" dirty="0"/>
              <a:t>the size of the problem</a:t>
            </a:r>
          </a:p>
          <a:p>
            <a:pPr lvl="1"/>
            <a:r>
              <a:rPr lang="en-GB" dirty="0"/>
              <a:t>Otherwise it’ll never end!</a:t>
            </a:r>
          </a:p>
          <a:p>
            <a:pPr lvl="1"/>
            <a:r>
              <a:rPr lang="en-GB" dirty="0"/>
              <a:t>If doing user input validation, that is not true.</a:t>
            </a:r>
          </a:p>
          <a:p>
            <a:endParaRPr lang="en-GB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C45BA-7899-43C4-9899-0F0F76FE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14</a:t>
            </a:fld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6116833-309E-4EA9-800E-4B1B38BC34B4}"/>
              </a:ext>
            </a:extLst>
          </p:cNvPr>
          <p:cNvGrpSpPr/>
          <p:nvPr/>
        </p:nvGrpSpPr>
        <p:grpSpPr>
          <a:xfrm>
            <a:off x="7218679" y="75670"/>
            <a:ext cx="2839720" cy="5522987"/>
            <a:chOff x="10353040" y="-488707"/>
            <a:chExt cx="2839720" cy="5522987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5E17C5D-09BA-42C8-880B-F4EF85CA4FF2}"/>
                </a:ext>
              </a:extLst>
            </p:cNvPr>
            <p:cNvSpPr/>
            <p:nvPr/>
          </p:nvSpPr>
          <p:spPr>
            <a:xfrm>
              <a:off x="10353040" y="-488707"/>
              <a:ext cx="2598729" cy="44655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Countdown from n</a:t>
              </a:r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CF7FD2-DA50-4832-83C5-F7659BBF7ADA}"/>
                </a:ext>
              </a:extLst>
            </p:cNvPr>
            <p:cNvSpPr>
              <a:spLocks noChangeAspect="1"/>
            </p:cNvSpPr>
            <p:nvPr/>
          </p:nvSpPr>
          <p:spPr>
            <a:xfrm rot="2700000">
              <a:off x="10815320" y="701080"/>
              <a:ext cx="1305560" cy="130556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dirty="0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B1D4F2A-A116-49BD-B5BA-9AC937FB3300}"/>
                </a:ext>
              </a:extLst>
            </p:cNvPr>
            <p:cNvSpPr/>
            <p:nvPr/>
          </p:nvSpPr>
          <p:spPr>
            <a:xfrm>
              <a:off x="10796112" y="1066840"/>
              <a:ext cx="1343977" cy="5740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Is n 0?</a:t>
              </a: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2F8858DD-90F5-4C40-82DF-2AE7D5B9727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1454984" y="1640880"/>
              <a:ext cx="1" cy="101652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41A9ED8C-0D23-401E-BF7B-EEB7F07E73BF}"/>
                </a:ext>
              </a:extLst>
            </p:cNvPr>
            <p:cNvSpPr/>
            <p:nvPr/>
          </p:nvSpPr>
          <p:spPr>
            <a:xfrm>
              <a:off x="11617144" y="2185312"/>
              <a:ext cx="671988" cy="3803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Yes!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06384B39-5E45-479F-8CC9-E54022CF4847}"/>
                </a:ext>
              </a:extLst>
            </p:cNvPr>
            <p:cNvSpPr/>
            <p:nvPr/>
          </p:nvSpPr>
          <p:spPr>
            <a:xfrm>
              <a:off x="11043921" y="2657400"/>
              <a:ext cx="848358" cy="5740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print 0</a:t>
              </a:r>
            </a:p>
          </p:txBody>
        </p:sp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D3FC8B83-79BC-4886-AD8D-4B61818A91B1}"/>
                </a:ext>
              </a:extLst>
            </p:cNvPr>
            <p:cNvSpPr/>
            <p:nvPr/>
          </p:nvSpPr>
          <p:spPr>
            <a:xfrm>
              <a:off x="12422243" y="876655"/>
              <a:ext cx="671988" cy="380369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No!</a:t>
              </a: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6702DC3-D5E8-4FCB-B08D-ED0002B2239B}"/>
                </a:ext>
              </a:extLst>
            </p:cNvPr>
            <p:cNvSpPr/>
            <p:nvPr/>
          </p:nvSpPr>
          <p:spPr>
            <a:xfrm>
              <a:off x="10741866" y="3947203"/>
              <a:ext cx="1621148" cy="92964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Countdown from n-1</a:t>
              </a:r>
            </a:p>
          </p:txBody>
        </p:sp>
        <p:cxnSp>
          <p:nvCxnSpPr>
            <p:cNvPr id="32" name="Straight Arrow Connector 31">
              <a:extLst>
                <a:ext uri="{FF2B5EF4-FFF2-40B4-BE49-F238E27FC236}">
                  <a16:creationId xmlns:a16="http://schemas.microsoft.com/office/drawing/2014/main" id="{789A2B0F-9B6A-438C-8112-9F4CF8E54B3D}"/>
                </a:ext>
              </a:extLst>
            </p:cNvPr>
            <p:cNvCxnSpPr>
              <a:cxnSpLocks/>
              <a:stCxn id="18" idx="3"/>
              <a:endCxn id="58" idx="0"/>
            </p:cNvCxnSpPr>
            <p:nvPr/>
          </p:nvCxnSpPr>
          <p:spPr>
            <a:xfrm>
              <a:off x="12140089" y="1353860"/>
              <a:ext cx="511984" cy="1303540"/>
            </a:xfrm>
            <a:prstGeom prst="bentConnector2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3CA115C-8677-4DB1-B15F-9625B6A0342E}"/>
                </a:ext>
              </a:extLst>
            </p:cNvPr>
            <p:cNvSpPr/>
            <p:nvPr/>
          </p:nvSpPr>
          <p:spPr>
            <a:xfrm>
              <a:off x="10353040" y="-40640"/>
              <a:ext cx="2839720" cy="5074920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cxnSp>
          <p:nvCxnSpPr>
            <p:cNvPr id="38" name="Straight Arrow Connector 37">
              <a:extLst>
                <a:ext uri="{FF2B5EF4-FFF2-40B4-BE49-F238E27FC236}">
                  <a16:creationId xmlns:a16="http://schemas.microsoft.com/office/drawing/2014/main" id="{F8D73934-E7F7-43FC-85FB-4271EA4A4C08}"/>
                </a:ext>
              </a:extLst>
            </p:cNvPr>
            <p:cNvCxnSpPr>
              <a:cxnSpLocks/>
            </p:cNvCxnSpPr>
            <p:nvPr/>
          </p:nvCxnSpPr>
          <p:spPr>
            <a:xfrm>
              <a:off x="11468100" y="75703"/>
              <a:ext cx="0" cy="366863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8" name="Rectangle 57">
              <a:extLst>
                <a:ext uri="{FF2B5EF4-FFF2-40B4-BE49-F238E27FC236}">
                  <a16:creationId xmlns:a16="http://schemas.microsoft.com/office/drawing/2014/main" id="{FBF66786-7B42-46AA-BCFD-ACF1B810F2D3}"/>
                </a:ext>
              </a:extLst>
            </p:cNvPr>
            <p:cNvSpPr/>
            <p:nvPr/>
          </p:nvSpPr>
          <p:spPr>
            <a:xfrm>
              <a:off x="12183351" y="2657400"/>
              <a:ext cx="937444" cy="574040"/>
            </a:xfrm>
            <a:prstGeom prst="rect">
              <a:avLst/>
            </a:prstGeom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r>
                <a:rPr lang="en-GB" dirty="0"/>
                <a:t>print n</a:t>
              </a:r>
            </a:p>
          </p:txBody>
        </p:sp>
        <p:cxnSp>
          <p:nvCxnSpPr>
            <p:cNvPr id="60" name="Straight Arrow Connector 31">
              <a:extLst>
                <a:ext uri="{FF2B5EF4-FFF2-40B4-BE49-F238E27FC236}">
                  <a16:creationId xmlns:a16="http://schemas.microsoft.com/office/drawing/2014/main" id="{6BFA8CD6-12DD-4902-A087-2A1D4D5ADE4F}"/>
                </a:ext>
              </a:extLst>
            </p:cNvPr>
            <p:cNvCxnSpPr>
              <a:cxnSpLocks/>
              <a:stCxn id="58" idx="2"/>
              <a:endCxn id="31" idx="0"/>
            </p:cNvCxnSpPr>
            <p:nvPr/>
          </p:nvCxnSpPr>
          <p:spPr>
            <a:xfrm rot="5400000">
              <a:off x="11744376" y="3039505"/>
              <a:ext cx="715763" cy="1099633"/>
            </a:xfrm>
            <a:prstGeom prst="bentConnector3">
              <a:avLst>
                <a:gd name="adj1" fmla="val 50000"/>
              </a:avLst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566196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C7B4F320-A393-4A33-AC73-FEAD8B872A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Anatomy of a recursive function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2A0A9E13-9C81-4232-B35B-81A289B5AC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This is a bad recursive function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ACC45BA-7899-43C4-9899-0F0F76FEA0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15</a:t>
            </a:fld>
            <a:endParaRPr lang="en-US" dirty="0"/>
          </a:p>
        </p:txBody>
      </p:sp>
      <p:grpSp>
        <p:nvGrpSpPr>
          <p:cNvPr id="44" name="Group 43">
            <a:extLst>
              <a:ext uri="{FF2B5EF4-FFF2-40B4-BE49-F238E27FC236}">
                <a16:creationId xmlns:a16="http://schemas.microsoft.com/office/drawing/2014/main" id="{E6116833-309E-4EA9-800E-4B1B38BC34B4}"/>
              </a:ext>
            </a:extLst>
          </p:cNvPr>
          <p:cNvGrpSpPr/>
          <p:nvPr/>
        </p:nvGrpSpPr>
        <p:grpSpPr>
          <a:xfrm>
            <a:off x="3911599" y="2122910"/>
            <a:ext cx="2839720" cy="2184930"/>
            <a:chOff x="10353040" y="-488707"/>
            <a:chExt cx="2839720" cy="2184930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65E17C5D-09BA-42C8-880B-F4EF85CA4FF2}"/>
                </a:ext>
              </a:extLst>
            </p:cNvPr>
            <p:cNvSpPr/>
            <p:nvPr/>
          </p:nvSpPr>
          <p:spPr>
            <a:xfrm>
              <a:off x="10353040" y="-488707"/>
              <a:ext cx="2598729" cy="446554"/>
            </a:xfrm>
            <a:prstGeom prst="rect">
              <a:avLst/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 err="1">
                  <a:solidFill>
                    <a:schemeClr val="tx1"/>
                  </a:solidFill>
                </a:rPr>
                <a:t>callMyself</a:t>
              </a:r>
              <a:endParaRPr lang="en-GB" b="1" dirty="0">
                <a:solidFill>
                  <a:schemeClr val="tx1"/>
                </a:solidFill>
              </a:endParaRPr>
            </a:p>
          </p:txBody>
        </p: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2F8858DD-90F5-4C40-82DF-2AE7D5B9727F}"/>
                </a:ext>
              </a:extLst>
            </p:cNvPr>
            <p:cNvCxnSpPr>
              <a:cxnSpLocks/>
              <a:endCxn id="31" idx="0"/>
            </p:cNvCxnSpPr>
            <p:nvPr/>
          </p:nvCxnSpPr>
          <p:spPr>
            <a:xfrm>
              <a:off x="11552440" y="-32036"/>
              <a:ext cx="0" cy="513620"/>
            </a:xfrm>
            <a:prstGeom prst="straightConnector1">
              <a:avLst/>
            </a:prstGeom>
            <a:ln w="19050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B6702DC3-D5E8-4FCB-B08D-ED0002B2239B}"/>
                </a:ext>
              </a:extLst>
            </p:cNvPr>
            <p:cNvSpPr/>
            <p:nvPr/>
          </p:nvSpPr>
          <p:spPr>
            <a:xfrm>
              <a:off x="10741866" y="481584"/>
              <a:ext cx="1621148" cy="929640"/>
            </a:xfrm>
            <a:prstGeom prst="rect">
              <a:avLst/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b="1" dirty="0">
                  <a:solidFill>
                    <a:schemeClr val="tx1"/>
                  </a:solidFill>
                </a:rPr>
                <a:t>Call myself</a:t>
              </a:r>
            </a:p>
          </p:txBody>
        </p:sp>
        <p:sp>
          <p:nvSpPr>
            <p:cNvPr id="37" name="Rectangle 36">
              <a:extLst>
                <a:ext uri="{FF2B5EF4-FFF2-40B4-BE49-F238E27FC236}">
                  <a16:creationId xmlns:a16="http://schemas.microsoft.com/office/drawing/2014/main" id="{C3CA115C-8677-4DB1-B15F-9625B6A0342E}"/>
                </a:ext>
              </a:extLst>
            </p:cNvPr>
            <p:cNvSpPr/>
            <p:nvPr/>
          </p:nvSpPr>
          <p:spPr>
            <a:xfrm>
              <a:off x="10353040" y="-40640"/>
              <a:ext cx="2839720" cy="1736863"/>
            </a:xfrm>
            <a:prstGeom prst="rect">
              <a:avLst/>
            </a:prstGeom>
            <a:noFill/>
          </p:spPr>
          <p:style>
            <a:lnRef idx="2">
              <a:schemeClr val="accent2"/>
            </a:lnRef>
            <a:fillRef idx="1">
              <a:schemeClr val="lt1"/>
            </a:fillRef>
            <a:effectRef idx="0">
              <a:schemeClr val="accent2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</p:grpSp>
    </p:spTree>
    <p:extLst>
      <p:ext uri="{BB962C8B-B14F-4D97-AF65-F5344CB8AC3E}">
        <p14:creationId xmlns:p14="http://schemas.microsoft.com/office/powerpoint/2010/main" val="4023821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B6D31-3AA1-473A-A9BF-5F8CFB40E6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Functions (Methods)</a:t>
            </a:r>
            <a:endParaRPr lang="en-GB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7D8E54D-C505-444D-A96C-D01B4A9755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92F5EBD-A3B0-445E-909A-7DE7F24789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“</a:t>
            </a:r>
            <a:r>
              <a:rPr lang="en-US" dirty="0"/>
              <a:t>The best thing since if statements” – me</a:t>
            </a:r>
          </a:p>
          <a:p>
            <a:pPr lvl="1"/>
            <a:r>
              <a:rPr lang="en-US" dirty="0"/>
              <a:t>They allow you to organize your code into logical sections</a:t>
            </a:r>
          </a:p>
          <a:p>
            <a:pPr lvl="1"/>
            <a:r>
              <a:rPr lang="en-US" dirty="0"/>
              <a:t>You can use the same code over and over </a:t>
            </a:r>
            <a:r>
              <a:rPr lang="en-US" dirty="0">
                <a:sym typeface="Wingdings" panose="05000000000000000000" pitchFamily="2" charset="2"/>
              </a:rPr>
              <a:t> without copy paste!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It makes code easier to read!</a:t>
            </a:r>
          </a:p>
          <a:p>
            <a:r>
              <a:rPr lang="en-US" dirty="0">
                <a:sym typeface="Wingdings" panose="05000000000000000000" pitchFamily="2" charset="2"/>
              </a:rPr>
              <a:t>“Do I need functions?”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If your code is 10 lines… No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If your code is 100 lines… Probably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If your code is 1000 lines… YES!</a:t>
            </a:r>
          </a:p>
          <a:p>
            <a:r>
              <a:rPr lang="en-US" dirty="0">
                <a:sym typeface="Wingdings" panose="05000000000000000000" pitchFamily="2" charset="2"/>
              </a:rPr>
              <a:t>Partition your code, and it becomes easier to read and write!</a:t>
            </a:r>
          </a:p>
          <a:p>
            <a:pPr lvl="1"/>
            <a:r>
              <a:rPr lang="en-US" dirty="0">
                <a:sym typeface="Wingdings" panose="05000000000000000000" pitchFamily="2" charset="2"/>
              </a:rPr>
              <a:t>You can test your code in chunks too!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ADF046-73A6-4C2E-8DC5-90728BF8D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92621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CAE8B6-9735-4A20-8FE8-DF17C1BFDF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Anatomy of a function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0EB25A-CC0E-4748-B3D7-C89CAF4A88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953712C-B32F-472E-9F71-6E0E1972F1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0642AE0C-E557-49BF-882C-71FF003447E9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7489" y="1808860"/>
            <a:ext cx="6494085" cy="224676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argument1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               double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argument2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              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String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argument3)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// Do something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808080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return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6FA0438-12DA-4A27-A1B7-8EF206B6E92F}"/>
              </a:ext>
            </a:extLst>
          </p:cNvPr>
          <p:cNvSpPr/>
          <p:nvPr/>
        </p:nvSpPr>
        <p:spPr>
          <a:xfrm>
            <a:off x="7102621" y="1848595"/>
            <a:ext cx="2021059" cy="84182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Arguments: the inputs parameters to the function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539A8D9-1E77-4C39-874A-E37D8910BA33}"/>
              </a:ext>
            </a:extLst>
          </p:cNvPr>
          <p:cNvSpPr/>
          <p:nvPr/>
        </p:nvSpPr>
        <p:spPr>
          <a:xfrm>
            <a:off x="4192253" y="3964915"/>
            <a:ext cx="2653990" cy="92891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Body: the implementation of the function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5C186D8-AEAD-4FB3-856A-B96C04AD2913}"/>
              </a:ext>
            </a:extLst>
          </p:cNvPr>
          <p:cNvSpPr/>
          <p:nvPr/>
        </p:nvSpPr>
        <p:spPr>
          <a:xfrm>
            <a:off x="5266564" y="860921"/>
            <a:ext cx="1836057" cy="738397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olidFill>
                  <a:schemeClr val="accent5">
                    <a:lumMod val="60000"/>
                    <a:lumOff val="40000"/>
                  </a:schemeClr>
                </a:solidFill>
              </a:rPr>
              <a:t>Name: use it to call the function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E49F1A9-28FE-4D58-9D4E-F774353B5D0C}"/>
              </a:ext>
            </a:extLst>
          </p:cNvPr>
          <p:cNvSpPr/>
          <p:nvPr/>
        </p:nvSpPr>
        <p:spPr>
          <a:xfrm>
            <a:off x="427487" y="1110198"/>
            <a:ext cx="1916570" cy="738397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Header: describes the function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46DF9C2-CC3F-46F5-87F1-CE85B17DF440}"/>
              </a:ext>
            </a:extLst>
          </p:cNvPr>
          <p:cNvSpPr/>
          <p:nvPr/>
        </p:nvSpPr>
        <p:spPr>
          <a:xfrm>
            <a:off x="502818" y="1854200"/>
            <a:ext cx="6343425" cy="928914"/>
          </a:xfrm>
          <a:prstGeom prst="rect">
            <a:avLst/>
          </a:prstGeom>
          <a:noFill/>
          <a:ln w="28575"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6D05F6FB-DBE3-4086-9D12-DAACA2FEE168}"/>
              </a:ext>
            </a:extLst>
          </p:cNvPr>
          <p:cNvCxnSpPr>
            <a:cxnSpLocks/>
            <a:stCxn id="7" idx="0"/>
            <a:endCxn id="10" idx="1"/>
          </p:cNvCxnSpPr>
          <p:nvPr/>
        </p:nvCxnSpPr>
        <p:spPr>
          <a:xfrm flipV="1">
            <a:off x="3674532" y="1230120"/>
            <a:ext cx="1592032" cy="57874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6F56759-968F-4949-AF89-7BBE83F30F97}"/>
              </a:ext>
            </a:extLst>
          </p:cNvPr>
          <p:cNvCxnSpPr>
            <a:cxnSpLocks/>
            <a:endCxn id="8" idx="1"/>
          </p:cNvCxnSpPr>
          <p:nvPr/>
        </p:nvCxnSpPr>
        <p:spPr>
          <a:xfrm>
            <a:off x="6705600" y="2227943"/>
            <a:ext cx="397021" cy="41566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FAD35EE1-C78C-4BB7-954D-421B35132144}"/>
              </a:ext>
            </a:extLst>
          </p:cNvPr>
          <p:cNvSpPr/>
          <p:nvPr/>
        </p:nvSpPr>
        <p:spPr>
          <a:xfrm>
            <a:off x="502818" y="2790263"/>
            <a:ext cx="6343425" cy="1185032"/>
          </a:xfrm>
          <a:prstGeom prst="rect">
            <a:avLst/>
          </a:prstGeom>
          <a:noFill/>
          <a:ln w="28575"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80522687-306A-438F-BD14-64F4AA50CF04}"/>
              </a:ext>
            </a:extLst>
          </p:cNvPr>
          <p:cNvSpPr/>
          <p:nvPr/>
        </p:nvSpPr>
        <p:spPr>
          <a:xfrm>
            <a:off x="824508" y="4338111"/>
            <a:ext cx="2307771" cy="84182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Return: the output of the function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64A264-6105-43E2-8058-5EEB353E8463}"/>
              </a:ext>
            </a:extLst>
          </p:cNvPr>
          <p:cNvCxnSpPr>
            <a:cxnSpLocks/>
            <a:endCxn id="19" idx="0"/>
          </p:cNvCxnSpPr>
          <p:nvPr/>
        </p:nvCxnSpPr>
        <p:spPr>
          <a:xfrm>
            <a:off x="1978393" y="3735887"/>
            <a:ext cx="1" cy="602224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DCB41875-0FE4-4075-A90F-7DCB314F2BF7}"/>
              </a:ext>
            </a:extLst>
          </p:cNvPr>
          <p:cNvSpPr/>
          <p:nvPr/>
        </p:nvSpPr>
        <p:spPr>
          <a:xfrm>
            <a:off x="2457668" y="680420"/>
            <a:ext cx="2307771" cy="84182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The type of the function result</a:t>
            </a:r>
          </a:p>
        </p:txBody>
      </p: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758559F5-1AA8-4DDD-820E-A3165EEFE1FC}"/>
              </a:ext>
            </a:extLst>
          </p:cNvPr>
          <p:cNvCxnSpPr>
            <a:cxnSpLocks/>
            <a:endCxn id="21" idx="2"/>
          </p:cNvCxnSpPr>
          <p:nvPr/>
        </p:nvCxnSpPr>
        <p:spPr>
          <a:xfrm flipV="1">
            <a:off x="2858535" y="1522248"/>
            <a:ext cx="753019" cy="395094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29793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BCF27-F6D7-48E9-B89D-8B821B949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Flow of program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C1D5B4-BB3B-492C-BE64-FC12E72819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46C51B1-1002-4FD7-9214-F47CD506220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Calling a function moves the execution from the caller to the callee</a:t>
            </a:r>
          </a:p>
          <a:p>
            <a:pPr lvl="1"/>
            <a:r>
              <a:rPr lang="en-GB" dirty="0"/>
              <a:t>It comes back once it is done.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460753-43AC-428D-A043-E09165BE01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888AB593-C01C-440A-8885-6117FE218E2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28950" y="2167936"/>
            <a:ext cx="6494085" cy="28623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int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addNums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b) 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return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a+b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void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main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(String []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args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sum = 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addNums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059239B-E74B-4D76-8C39-31B3C690121C}"/>
              </a:ext>
            </a:extLst>
          </p:cNvPr>
          <p:cNvSpPr txBox="1"/>
          <p:nvPr/>
        </p:nvSpPr>
        <p:spPr>
          <a:xfrm>
            <a:off x="7679793" y="4179418"/>
            <a:ext cx="109337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solidFill>
                  <a:schemeClr val="bg1"/>
                </a:solidFill>
              </a:rPr>
              <a:t>call</a:t>
            </a:r>
            <a:r>
              <a:rPr lang="en-US" sz="3200" b="1" dirty="0">
                <a:solidFill>
                  <a:schemeClr val="bg1"/>
                </a:solidFill>
              </a:rPr>
              <a:t>er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A315593-F6EE-4AEA-ACA5-298C99484151}"/>
              </a:ext>
            </a:extLst>
          </p:cNvPr>
          <p:cNvSpPr txBox="1"/>
          <p:nvPr/>
        </p:nvSpPr>
        <p:spPr>
          <a:xfrm>
            <a:off x="6525503" y="2443079"/>
            <a:ext cx="115429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>
                <a:solidFill>
                  <a:schemeClr val="bg1"/>
                </a:solidFill>
              </a:rPr>
              <a:t>call</a:t>
            </a:r>
            <a:r>
              <a:rPr lang="en-US" sz="3200" b="1" dirty="0" err="1">
                <a:solidFill>
                  <a:schemeClr val="bg1"/>
                </a:solidFill>
              </a:rPr>
              <a:t>ee</a:t>
            </a:r>
            <a:endParaRPr lang="en-US" sz="3200" b="1" dirty="0">
              <a:solidFill>
                <a:schemeClr val="bg1"/>
              </a:solidFill>
            </a:endParaRPr>
          </a:p>
        </p:txBody>
      </p:sp>
      <p:cxnSp>
        <p:nvCxnSpPr>
          <p:cNvPr id="14" name="Curved Connector 9">
            <a:extLst>
              <a:ext uri="{FF2B5EF4-FFF2-40B4-BE49-F238E27FC236}">
                <a16:creationId xmlns:a16="http://schemas.microsoft.com/office/drawing/2014/main" id="{5300ACAA-3A46-40BC-9AAD-844F80D7507F}"/>
              </a:ext>
            </a:extLst>
          </p:cNvPr>
          <p:cNvCxnSpPr>
            <a:cxnSpLocks/>
          </p:cNvCxnSpPr>
          <p:nvPr/>
        </p:nvCxnSpPr>
        <p:spPr>
          <a:xfrm rot="5400000" flipH="1" flipV="1">
            <a:off x="4923034" y="2780036"/>
            <a:ext cx="1708836" cy="1246701"/>
          </a:xfrm>
          <a:prstGeom prst="curvedConnector3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855991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ABAF-6610-4B8A-86CA-2B01B6F9A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Functions are black boxes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BCF25F-7C56-4ABE-99D5-21F44A503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D000B9-A504-46E7-85C6-39AC434811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778477"/>
            <a:ext cx="9668936" cy="4148402"/>
          </a:xfrm>
        </p:spPr>
        <p:txBody>
          <a:bodyPr/>
          <a:lstStyle/>
          <a:p>
            <a:r>
              <a:rPr lang="en-GB" dirty="0"/>
              <a:t>You don’t need to know how they work internally.</a:t>
            </a:r>
          </a:p>
          <a:p>
            <a:pPr lvl="1"/>
            <a:r>
              <a:rPr lang="en-GB" dirty="0"/>
              <a:t>Only what they do!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F16A3-23AC-4D8E-B91D-700876CFC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5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8EA23CF1-6A71-4E6C-8FC2-CFEFBF122D14}"/>
              </a:ext>
            </a:extLst>
          </p:cNvPr>
          <p:cNvGrpSpPr/>
          <p:nvPr/>
        </p:nvGrpSpPr>
        <p:grpSpPr>
          <a:xfrm>
            <a:off x="6926580" y="1294185"/>
            <a:ext cx="2895600" cy="3757875"/>
            <a:chOff x="5562600" y="933993"/>
            <a:chExt cx="2895600" cy="312683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1958CEF-316E-4EAB-9A08-60CBBD8C2455}"/>
                </a:ext>
              </a:extLst>
            </p:cNvPr>
            <p:cNvSpPr/>
            <p:nvPr/>
          </p:nvSpPr>
          <p:spPr>
            <a:xfrm>
              <a:off x="5562600" y="952500"/>
              <a:ext cx="2895600" cy="3108330"/>
            </a:xfrm>
            <a:prstGeom prst="rect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dirty="0"/>
                <a:t>Amazing function that adds two numbers. You do not need to know how it is implemented!!!</a:t>
              </a:r>
            </a:p>
            <a:p>
              <a:endParaRPr lang="en-US" dirty="0"/>
            </a:p>
            <a:p>
              <a:r>
                <a:rPr lang="en-US" dirty="0"/>
                <a:t>Inputs: 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en-US" dirty="0"/>
                <a:t>Number to add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en-US" dirty="0"/>
                <a:t>Number to add</a:t>
              </a:r>
            </a:p>
            <a:p>
              <a:r>
                <a:rPr lang="en-US" dirty="0"/>
                <a:t>Outputs:</a:t>
              </a:r>
            </a:p>
            <a:p>
              <a:pPr marL="342900" indent="-342900">
                <a:buFont typeface="+mj-lt"/>
                <a:buAutoNum type="arabicPeriod"/>
              </a:pPr>
              <a:r>
                <a:rPr lang="en-US" dirty="0"/>
                <a:t>Numbers added together</a:t>
              </a: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36E6DF51-74A0-4AA2-8FAB-88300C0E714A}"/>
                </a:ext>
              </a:extLst>
            </p:cNvPr>
            <p:cNvSpPr/>
            <p:nvPr/>
          </p:nvSpPr>
          <p:spPr>
            <a:xfrm>
              <a:off x="6129389" y="933993"/>
              <a:ext cx="1564852" cy="43535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sz="2800" b="1" dirty="0" err="1">
                  <a:solidFill>
                    <a:schemeClr val="bg1"/>
                  </a:solidFill>
                  <a:latin typeface="Consolas" charset="0"/>
                  <a:ea typeface="Consolas" charset="0"/>
                  <a:cs typeface="Consolas" charset="0"/>
                </a:rPr>
                <a:t>addNums</a:t>
              </a:r>
              <a:endParaRPr lang="en-US" dirty="0">
                <a:solidFill>
                  <a:schemeClr val="bg1"/>
                </a:solidFill>
              </a:endParaRPr>
            </a:p>
          </p:txBody>
        </p:sp>
      </p:grpSp>
      <p:sp>
        <p:nvSpPr>
          <p:cNvPr id="9" name="Rectangle 1">
            <a:extLst>
              <a:ext uri="{FF2B5EF4-FFF2-40B4-BE49-F238E27FC236}">
                <a16:creationId xmlns:a16="http://schemas.microsoft.com/office/drawing/2014/main" id="{1CEE27C4-8B7F-4024-8E6E-B42B910B664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820" y="1555795"/>
            <a:ext cx="6494085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int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addNums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b) 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return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a+b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Rectangle 2">
            <a:extLst>
              <a:ext uri="{FF2B5EF4-FFF2-40B4-BE49-F238E27FC236}">
                <a16:creationId xmlns:a16="http://schemas.microsoft.com/office/drawing/2014/main" id="{7C58E87C-DADE-47BF-88DE-A0EBB541F5C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37819" y="2604810"/>
            <a:ext cx="6494085" cy="286232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int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addNums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b) 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sum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if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(a&gt;b) { // This is silly btw!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    sum = a + b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else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    sum = b + a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return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sum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2054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CFDB4-282D-4EFC-A183-3472AF7FF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Arguments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79811F-1F6F-411B-B239-6F2D09D52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7FA848-AFBE-4F20-8E54-F22417D9A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Arguments allow you to give data to the function</a:t>
            </a:r>
          </a:p>
          <a:p>
            <a:r>
              <a:rPr lang="en-GB" dirty="0"/>
              <a:t>They will have a type and a name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They must be explicitly types (even if of the same type!)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69E70C-FA83-4A4F-8745-0B0C03C2E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9C28AF0-4309-470E-ABE4-0703E3690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610" y="1960664"/>
            <a:ext cx="5878532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argument1)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C8C13FD-3F25-48DA-8C28-9B33D7D48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610" y="3160234"/>
            <a:ext cx="8186857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argument1,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argument2)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65231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CFDB4-282D-4EFC-A183-3472AF7FF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Return value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79811F-1F6F-411B-B239-6F2D09D52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7FA848-AFBE-4F20-8E54-F22417D9A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return value is the response (output) of the function</a:t>
            </a:r>
          </a:p>
          <a:p>
            <a:pPr lvl="1"/>
            <a:r>
              <a:rPr lang="en-GB" dirty="0"/>
              <a:t>void means nothing is returned!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All types can be returned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In Java only one value/type can be returned</a:t>
            </a:r>
          </a:p>
          <a:p>
            <a:pPr lvl="1"/>
            <a:r>
              <a:rPr lang="en-GB" dirty="0"/>
              <a:t>Other languages have multiple return values</a:t>
            </a:r>
          </a:p>
          <a:p>
            <a:pPr lvl="1"/>
            <a:r>
              <a:rPr lang="en-GB" dirty="0"/>
              <a:t>We can “trick” java into this, but we’ll look at that later </a:t>
            </a:r>
            <a:r>
              <a:rPr lang="en-GB" dirty="0">
                <a:sym typeface="Wingdings" panose="05000000000000000000" pitchFamily="2" charset="2"/>
              </a:rPr>
              <a:t>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69E70C-FA83-4A4F-8745-0B0C03C2E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29C28AF0-4309-470E-ABE4-0703E3690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610" y="1879596"/>
            <a:ext cx="4031873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void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C8C13FD-3F25-48DA-8C28-9B33D7D48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27610" y="3160234"/>
            <a:ext cx="8186857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name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argument1,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argument2)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77925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CFDB4-282D-4EFC-A183-3472AF7FF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it or lose it!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79811F-1F6F-411B-B239-6F2D09D52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E7FA848-AFBE-4F20-8E54-F22417D9A9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 dirty="0"/>
          </a:p>
          <a:p>
            <a:r>
              <a:rPr lang="en-GB" dirty="0"/>
              <a:t>The return value must be </a:t>
            </a:r>
            <a:r>
              <a:rPr lang="en-GB" b="1" dirty="0">
                <a:solidFill>
                  <a:srgbClr val="E27B26"/>
                </a:solidFill>
              </a:rPr>
              <a:t>used</a:t>
            </a:r>
            <a:r>
              <a:rPr lang="en-GB" dirty="0">
                <a:solidFill>
                  <a:srgbClr val="E27B26"/>
                </a:solidFill>
              </a:rPr>
              <a:t> </a:t>
            </a:r>
            <a:r>
              <a:rPr lang="en-GB" dirty="0"/>
              <a:t>or</a:t>
            </a:r>
            <a:r>
              <a:rPr lang="en-GB" dirty="0">
                <a:solidFill>
                  <a:srgbClr val="E27B26"/>
                </a:solidFill>
              </a:rPr>
              <a:t> </a:t>
            </a:r>
            <a:r>
              <a:rPr lang="en-GB" b="1" dirty="0">
                <a:solidFill>
                  <a:srgbClr val="E27B26"/>
                </a:solidFill>
              </a:rPr>
              <a:t>stored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If you don’t… you will not be able to get it again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69E70C-FA83-4A4F-8745-0B0C03C2E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9" name="Rectangle 2">
            <a:extLst>
              <a:ext uri="{FF2B5EF4-FFF2-40B4-BE49-F238E27FC236}">
                <a16:creationId xmlns:a16="http://schemas.microsoft.com/office/drawing/2014/main" id="{5C8C13FD-3F25-48DA-8C28-9B33D7D48670}"/>
              </a:ext>
            </a:extLst>
          </p:cNvPr>
          <p:cNvSpPr>
            <a:spLocks noChangeArrowheads="1"/>
          </p:cNvSpPr>
          <p:nvPr/>
        </p:nvSpPr>
        <p:spPr bwMode="auto">
          <a:xfrm>
            <a:off x="1602125" y="829831"/>
            <a:ext cx="695575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int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addNums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a,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b){...}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1">
            <a:extLst>
              <a:ext uri="{FF2B5EF4-FFF2-40B4-BE49-F238E27FC236}">
                <a16:creationId xmlns:a16="http://schemas.microsoft.com/office/drawing/2014/main" id="{1A1F965B-9FDD-4C33-A640-ACD66844B9D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10" y="1998411"/>
            <a:ext cx="5724644" cy="163121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result = 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addNums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otherResult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addNums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 *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endParaRPr lang="en-US" altLang="en-US" sz="2000" dirty="0">
              <a:solidFill>
                <a:srgbClr val="A9B7C6"/>
              </a:solidFill>
              <a:latin typeface="JetBrains Mono" panose="020B0509020102050004" pitchFamily="49" charset="0"/>
            </a:endParaRPr>
          </a:p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System.</a:t>
            </a:r>
            <a:r>
              <a:rPr lang="en-US" altLang="en-US" sz="2000" i="1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out</a:t>
            </a:r>
            <a:r>
              <a:rPr lang="en-US" altLang="en-US" sz="20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.println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2000" i="1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addNums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(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,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2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))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sz="4800" dirty="0">
              <a:latin typeface="Arial" panose="020B0604020202020204" pitchFamily="34" charset="0"/>
            </a:endParaRPr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5D372352-785E-4DF5-967E-8CA319F795B6}"/>
              </a:ext>
            </a:extLst>
          </p:cNvPr>
          <p:cNvSpPr>
            <a:spLocks noChangeArrowheads="1"/>
          </p:cNvSpPr>
          <p:nvPr/>
        </p:nvSpPr>
        <p:spPr bwMode="auto">
          <a:xfrm>
            <a:off x="940210" y="4555061"/>
            <a:ext cx="3724096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addNums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 // gone!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990678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AEABAF-6610-4B8A-86CA-2B01B6F9A3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Different functions, different scopes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CBCF25F-7C56-4ABE-99D5-21F44A5039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0D000B9-A504-46E7-85C6-39AC434811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Functions are sibling scopes! So variable names can be repeated!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68F16A3-23AC-4D8E-B91D-700876CFCF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A3C285F1-1CF8-4952-98DF-E70559E6FE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0" y="1677766"/>
            <a:ext cx="6801862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void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sayHello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(String input) 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String name = input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"Hello"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+ name)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2">
            <a:extLst>
              <a:ext uri="{FF2B5EF4-FFF2-40B4-BE49-F238E27FC236}">
                <a16:creationId xmlns:a16="http://schemas.microsoft.com/office/drawing/2014/main" id="{B8603E34-4050-481E-9083-15AA19719986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000" y="3737669"/>
            <a:ext cx="7725192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void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sayGoodMorning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(String input) 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String name = input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"Good Morning"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+ name)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91169DC7-BB03-4036-BFF5-832001A1E775}"/>
              </a:ext>
            </a:extLst>
          </p:cNvPr>
          <p:cNvSpPr/>
          <p:nvPr/>
        </p:nvSpPr>
        <p:spPr>
          <a:xfrm>
            <a:off x="7493106" y="1781644"/>
            <a:ext cx="2307771" cy="84182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These variables are not the same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1E9ECB97-7752-4802-A4F5-007C6C9D85AC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4597400" y="2202558"/>
            <a:ext cx="2895706" cy="0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E0456998-2DC2-415B-BEBE-5FC94BD6E9B9}"/>
              </a:ext>
            </a:extLst>
          </p:cNvPr>
          <p:cNvCxnSpPr>
            <a:cxnSpLocks/>
            <a:stCxn id="13" idx="1"/>
          </p:cNvCxnSpPr>
          <p:nvPr/>
        </p:nvCxnSpPr>
        <p:spPr>
          <a:xfrm flipH="1">
            <a:off x="4497596" y="2202558"/>
            <a:ext cx="2995510" cy="2064642"/>
          </a:xfrm>
          <a:prstGeom prst="straightConnector1">
            <a:avLst/>
          </a:prstGeom>
          <a:ln w="28575"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64645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 00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CA5DC"/>
      </a:accent1>
      <a:accent2>
        <a:srgbClr val="F0CF5B"/>
      </a:accent2>
      <a:accent3>
        <a:srgbClr val="E4664F"/>
      </a:accent3>
      <a:accent4>
        <a:srgbClr val="811717"/>
      </a:accent4>
      <a:accent5>
        <a:srgbClr val="0000AE"/>
      </a:accent5>
      <a:accent6>
        <a:srgbClr val="FFFF53"/>
      </a:accent6>
      <a:hlink>
        <a:srgbClr val="48A1FA"/>
      </a:hlink>
      <a:folHlink>
        <a:srgbClr val="C00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11601</TotalTime>
  <Words>1111</Words>
  <Application>Microsoft Office PowerPoint</Application>
  <PresentationFormat>Custom</PresentationFormat>
  <Paragraphs>155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31" baseType="lpstr">
      <vt:lpstr>JetBrains Mono</vt:lpstr>
      <vt:lpstr>DejaVu Sans</vt:lpstr>
      <vt:lpstr>Segoe UI</vt:lpstr>
      <vt:lpstr>Consolas</vt:lpstr>
      <vt:lpstr>Trebuchet MS</vt:lpstr>
      <vt:lpstr>Lato</vt:lpstr>
      <vt:lpstr>Calibri</vt:lpstr>
      <vt:lpstr>Calibri Light</vt:lpstr>
      <vt:lpstr>Arial</vt:lpstr>
      <vt:lpstr>Lato Hairline</vt:lpstr>
      <vt:lpstr>Wingdings</vt:lpstr>
      <vt:lpstr>Lato Semibold</vt:lpstr>
      <vt:lpstr>Lato Light</vt:lpstr>
      <vt:lpstr>Lato Heavy</vt:lpstr>
      <vt:lpstr>Marcellus SC</vt:lpstr>
      <vt:lpstr>Office Theme</vt:lpstr>
      <vt:lpstr>Functions! aka Methods</vt:lpstr>
      <vt:lpstr>Functions (Methods)</vt:lpstr>
      <vt:lpstr>Anatomy of a function</vt:lpstr>
      <vt:lpstr>Flow of program</vt:lpstr>
      <vt:lpstr>Functions are black boxes</vt:lpstr>
      <vt:lpstr>Arguments</vt:lpstr>
      <vt:lpstr>Return value</vt:lpstr>
      <vt:lpstr>Use it or lose it!</vt:lpstr>
      <vt:lpstr>Different functions, different scopes</vt:lpstr>
      <vt:lpstr>Same names, but not necessary</vt:lpstr>
      <vt:lpstr>They have no clue!</vt:lpstr>
      <vt:lpstr>Recursive functions</vt:lpstr>
      <vt:lpstr>Redefining the problem</vt:lpstr>
      <vt:lpstr>Anatomy of a recursive function</vt:lpstr>
      <vt:lpstr>Anatomy of a recursive function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Luis Oliveira</cp:lastModifiedBy>
  <cp:revision>360</cp:revision>
  <dcterms:created xsi:type="dcterms:W3CDTF">2020-01-05T03:35:10Z</dcterms:created>
  <dcterms:modified xsi:type="dcterms:W3CDTF">2020-06-22T16:27:41Z</dcterms:modified>
</cp:coreProperties>
</file>

<file path=docProps/thumbnail.jpeg>
</file>